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A086B-9A67-4E8C-90EE-D91FC1F7F87D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F1D41-DF29-49B3-83F1-51B5FE83F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B120E0-A92F-47CB-AD91-99A14D42CA15}" type="slidenum">
              <a:rPr lang="ru-RU"/>
              <a:pPr/>
              <a:t>19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ll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96752"/>
            <a:ext cx="6460232" cy="32403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Неврологический статус детей с </a:t>
            </a: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менингоэнцефалитами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Дифференциальный диагноз. 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базовой противосудорожной терапии</a:t>
            </a:r>
            <a:endParaRPr lang="ru-RU" sz="32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9"/>
            <a:ext cx="8219256" cy="5544616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 smtClean="0"/>
              <a:t>При вовлечении  других отделов нервной системы</a:t>
            </a:r>
            <a:r>
              <a:rPr lang="ru-RU" sz="3600" dirty="0" smtClean="0"/>
              <a:t>: </a:t>
            </a:r>
            <a:r>
              <a:rPr lang="ru-RU" sz="3600" dirty="0" err="1" smtClean="0"/>
              <a:t>энцефаломиелиты</a:t>
            </a:r>
            <a:r>
              <a:rPr lang="ru-RU" sz="3600" dirty="0" smtClean="0"/>
              <a:t>, </a:t>
            </a:r>
            <a:r>
              <a:rPr lang="ru-RU" sz="3600" dirty="0" err="1" smtClean="0"/>
              <a:t>энцефаломиелополирадикулоневриты</a:t>
            </a:r>
            <a:r>
              <a:rPr lang="ru-RU" sz="3600" dirty="0" smtClean="0"/>
              <a:t>, </a:t>
            </a:r>
            <a:r>
              <a:rPr lang="ru-RU" sz="3600" dirty="0" err="1" smtClean="0"/>
              <a:t>оптикоэнцефалиты</a:t>
            </a:r>
            <a:r>
              <a:rPr lang="ru-RU" sz="3600" dirty="0" smtClean="0"/>
              <a:t>, </a:t>
            </a:r>
            <a:r>
              <a:rPr lang="ru-RU" sz="3600" dirty="0" err="1" smtClean="0"/>
              <a:t>оптикоэнцефаломиелиты</a:t>
            </a:r>
            <a:endParaRPr lang="ru-RU" sz="3600" dirty="0" smtClean="0"/>
          </a:p>
          <a:p>
            <a:endParaRPr lang="ru-RU" sz="3600" dirty="0" smtClean="0"/>
          </a:p>
          <a:p>
            <a:r>
              <a:rPr lang="ru-RU" sz="3600" b="1" dirty="0" smtClean="0"/>
              <a:t>По тяжести</a:t>
            </a:r>
            <a:r>
              <a:rPr lang="ru-RU" sz="3600" dirty="0" smtClean="0"/>
              <a:t>: </a:t>
            </a:r>
            <a:r>
              <a:rPr lang="ru-RU" sz="3600" dirty="0" err="1" smtClean="0"/>
              <a:t>средне-тяжелые</a:t>
            </a:r>
            <a:r>
              <a:rPr lang="ru-RU" sz="3600" dirty="0" smtClean="0"/>
              <a:t>, тяжелые, </a:t>
            </a:r>
            <a:r>
              <a:rPr lang="ru-RU" sz="3600" dirty="0" err="1" smtClean="0"/>
              <a:t>крайне-тяжелые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  <a:p>
            <a:r>
              <a:rPr lang="ru-RU" sz="3600" b="1" dirty="0" smtClean="0"/>
              <a:t>Осложнения острого периода</a:t>
            </a:r>
            <a:r>
              <a:rPr lang="ru-RU" sz="3600" dirty="0" smtClean="0"/>
              <a:t>: отек головного мозга, дислокационный синдром, мозговая кома, </a:t>
            </a:r>
            <a:r>
              <a:rPr lang="ru-RU" sz="3600" dirty="0" err="1" smtClean="0"/>
              <a:t>полиорганная</a:t>
            </a:r>
            <a:r>
              <a:rPr lang="ru-RU" sz="3600" dirty="0" smtClean="0"/>
              <a:t> недостаточность, </a:t>
            </a:r>
            <a:r>
              <a:rPr lang="ru-RU" sz="3600" dirty="0" err="1" smtClean="0"/>
              <a:t>полиневропатия</a:t>
            </a:r>
            <a:r>
              <a:rPr lang="ru-RU" sz="3600" dirty="0" smtClean="0"/>
              <a:t> критических состояний. </a:t>
            </a:r>
          </a:p>
          <a:p>
            <a:endParaRPr lang="ru-RU" sz="3600" dirty="0" smtClean="0"/>
          </a:p>
          <a:p>
            <a:r>
              <a:rPr lang="ru-RU" sz="3600" b="1" dirty="0" smtClean="0"/>
              <a:t>Осложнения отдаленного периода</a:t>
            </a:r>
            <a:r>
              <a:rPr lang="ru-RU" sz="3600" dirty="0" smtClean="0"/>
              <a:t>: нарушения опорно-двигательной системы, </a:t>
            </a:r>
            <a:r>
              <a:rPr lang="ru-RU" sz="3600" dirty="0" smtClean="0"/>
              <a:t>когнитивный </a:t>
            </a:r>
            <a:r>
              <a:rPr lang="ru-RU" sz="3600" dirty="0" smtClean="0"/>
              <a:t>дефицит, симптоматическая эпилепсия, гидроцефалия.</a:t>
            </a:r>
          </a:p>
          <a:p>
            <a:endParaRPr lang="ru-RU" sz="3600" dirty="0" smtClean="0"/>
          </a:p>
          <a:p>
            <a:r>
              <a:rPr lang="ru-RU" sz="3600" b="1" dirty="0" smtClean="0"/>
              <a:t>Исходы: </a:t>
            </a:r>
            <a:r>
              <a:rPr lang="ru-RU" sz="3600" dirty="0" smtClean="0"/>
              <a:t>выздоровление без неврологического дефицита; выздоровление </a:t>
            </a:r>
            <a:r>
              <a:rPr lang="ru-RU" sz="3600" dirty="0" err="1" smtClean="0"/>
              <a:t>c</a:t>
            </a:r>
            <a:r>
              <a:rPr lang="ru-RU" sz="3600" dirty="0" smtClean="0"/>
              <a:t> неврологическим дефицитом; </a:t>
            </a:r>
            <a:r>
              <a:rPr lang="ru-RU" sz="3600" dirty="0" err="1" smtClean="0"/>
              <a:t>c</a:t>
            </a:r>
            <a:r>
              <a:rPr lang="ru-RU" sz="3600" dirty="0" smtClean="0"/>
              <a:t> развитием  эпилепсии; вегетативное состояние; хроническое течение; развитие аутоиммунных заболеваний ЦНС (рассеянного склероза).</a:t>
            </a: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ЭНЦЕФАЛИТОВ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11256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200" dirty="0" smtClean="0"/>
              <a:t>Производится  путем сбора анамнеза, клинического осмотра, дополнительных методов обследования и направлена на определение тяжести, этиологии  и показаний к лечению. Подозрение на </a:t>
            </a:r>
            <a:r>
              <a:rPr lang="ru-RU" sz="3200" dirty="0" err="1" smtClean="0"/>
              <a:t>менингоэнцефалит</a:t>
            </a:r>
            <a:r>
              <a:rPr lang="ru-RU" sz="3200" dirty="0" smtClean="0"/>
              <a:t>,  энцефалит у врача возникает ПРИ развитии у ребенка  симптомов очагового поражения ЦНС или симптомов нарушения сознания или фокальных судорог, требующих уточнения причин развития.</a:t>
            </a:r>
          </a:p>
          <a:p>
            <a:r>
              <a:rPr lang="ru-RU" sz="3200" b="1" i="1" u="sng" dirty="0" smtClean="0"/>
              <a:t>Алгоритм действий при подозрении на </a:t>
            </a:r>
            <a:r>
              <a:rPr lang="ru-RU" sz="3200" b="1" i="1" u="sng" dirty="0" err="1" smtClean="0"/>
              <a:t>менингоэнцефалит</a:t>
            </a:r>
            <a:r>
              <a:rPr lang="ru-RU" sz="3200" b="1" i="1" u="sng" dirty="0" smtClean="0"/>
              <a:t> следующий:</a:t>
            </a:r>
          </a:p>
          <a:p>
            <a:pPr>
              <a:buFont typeface="Wingdings" pitchFamily="2" charset="2"/>
              <a:buChar char="ü"/>
            </a:pPr>
            <a:r>
              <a:rPr lang="ru-RU" sz="3200" b="1" u="sng" dirty="0" smtClean="0"/>
              <a:t>сбор анамнеза </a:t>
            </a:r>
            <a:r>
              <a:rPr lang="ru-RU" sz="3200" dirty="0" smtClean="0"/>
              <a:t>(учитываются случаи заболевания со схожей клинической картиной в семье или в коллективе, который посещает ребенок; наличие карантинов; перенесенные в течение последних 6 месяцев инфекции и травмы; возможные контакты, сведения об укусах клещей, комаров, животных; а также другие эпидемиологические данные).</a:t>
            </a:r>
          </a:p>
          <a:p>
            <a:pPr>
              <a:buFont typeface="Wingdings" pitchFamily="2" charset="2"/>
              <a:buChar char="ü"/>
            </a:pPr>
            <a:r>
              <a:rPr lang="ru-RU" sz="3200" b="1" u="sng" dirty="0" smtClean="0"/>
              <a:t>при осмотре </a:t>
            </a:r>
            <a:r>
              <a:rPr lang="ru-RU" sz="3200" dirty="0" smtClean="0"/>
              <a:t>больного выявляется очаговая симптоматика (пирамидная, мозжечковая, нарушения функции черепно-мозговых нервов, расстройства чувствительности и другие симптомы). На основании полученных данных предполагается топический диагноз в структурах нервной системы. Проводится осмотр кожных покровов, слизистых верхних дыхательных путей, дыхательной и </a:t>
            </a:r>
            <a:r>
              <a:rPr lang="ru-RU" sz="3200" dirty="0" err="1" smtClean="0"/>
              <a:t>сердечно-сосудистой</a:t>
            </a:r>
            <a:r>
              <a:rPr lang="ru-RU" sz="3200" dirty="0" smtClean="0"/>
              <a:t> систем, желудочно-кишечного тракта с целью диагностики симптомов инфекционного процесса в других органах.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в дальнейшем проводится </a:t>
            </a:r>
            <a:r>
              <a:rPr lang="ru-RU" sz="3200" b="1" u="sng" dirty="0" smtClean="0"/>
              <a:t>лучевое обследование </a:t>
            </a:r>
            <a:r>
              <a:rPr lang="ru-RU" sz="3200" dirty="0" smtClean="0"/>
              <a:t>(МРТ головного мозга и/или НСГ – для детей до 5 лет или КТ – при наличии противопоказаний к МРТ).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осуществляется диагностическая </a:t>
            </a:r>
            <a:r>
              <a:rPr lang="ru-RU" sz="3200" b="1" u="sng" dirty="0" err="1" smtClean="0"/>
              <a:t>люмбальная</a:t>
            </a:r>
            <a:r>
              <a:rPr lang="ru-RU" sz="3200" b="1" u="sng" dirty="0" smtClean="0"/>
              <a:t> пункция </a:t>
            </a:r>
            <a:r>
              <a:rPr lang="ru-RU" sz="3200" dirty="0" smtClean="0"/>
              <a:t>с проведением клинического и биохимического исследования ЦСЖ;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с поступления больного в стационар проводится этиологическое исследование крови и других биологических жидкостей.</a:t>
            </a:r>
          </a:p>
          <a:p>
            <a:pPr>
              <a:buNone/>
            </a:pPr>
            <a:endParaRPr lang="ru-RU" sz="3200" b="1" i="1" u="sng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Дифференциальная диагностика  </a:t>
            </a:r>
            <a:r>
              <a:rPr lang="ru-RU" sz="2800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менингоэнцефалита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8641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bg2">
                    <a:lumMod val="50000"/>
                  </a:schemeClr>
                </a:solidFill>
              </a:rPr>
              <a:t>Дифференциальный диагноз проводится с множеством заболеваний инфекционной и неинфекционной этиологии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1516702"/>
              </p:ext>
            </p:extLst>
          </p:nvPr>
        </p:nvGraphicFramePr>
        <p:xfrm>
          <a:off x="323528" y="836712"/>
          <a:ext cx="8676456" cy="5748528"/>
        </p:xfrm>
        <a:graphic>
          <a:graphicData uri="http://schemas.openxmlformats.org/drawingml/2006/table">
            <a:tbl>
              <a:tblPr firstRow="1" firstCol="1" bandRow="1"/>
              <a:tblGrid>
                <a:gridCol w="4339110"/>
                <a:gridCol w="4337346"/>
              </a:tblGrid>
              <a:tr h="22633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Название заболевания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Дополнительные исследования 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38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Другие инфекционные заболевания ЦНС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0022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энцефалитами бактериальной этиологии</a:t>
                      </a: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Borrelia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burdgorferi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s.l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mycobacterium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tuberculosis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mycoplasma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chlamidia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listeria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monocytogenes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</a:t>
                      </a: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bartonella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henselae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brucella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melitensis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treponema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pallidum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tropherima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Whipplei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Streptococci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«А»,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Исследование крови, ЦСЖ молекулярно-генетическими, серологическими и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культуральными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методами, масс-спектрометрией.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МРТ головного мозга</a:t>
                      </a:r>
                    </a:p>
                    <a:p>
                      <a:pPr marL="45720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013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энцефалитами, вызванными риккетсиями,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эрлихиями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анаплазмами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rickettsia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rickettsia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coxiella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burnetti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erlichia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chaffeensis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anaplasma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phagocytophilum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Исследование крови, ЦСЖ молекулярно-генетическими, серологическими и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культуральными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методами.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013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энцефалитами, вызванными грибами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криптококкоз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аспергиллез, 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кокцидиомикоз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гистоплазмоз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бластомикоз). 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Посевы ЦСЖ, крови, фекалий, мочи на грибы, серологическая диагностика.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022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протозойной этиологией энцефалитов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возбудитель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токсо-плазмоза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toxoplasma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gondi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трипаносомы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trypanosoma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brucei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gambiense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);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возбудитель малярии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Plasmodium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falciparum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возбудитель амебиаза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Naegleria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fowleri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-Серологическое исследование крови и ЦСЖ</a:t>
                      </a: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;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017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Глистные инвазии с поражением ЦНС цистицеркоз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taenia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solium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);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эхинококки</a:t>
                      </a: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echinococcus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granulosus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гнатостомоз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gnathostoma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species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МРТ головного мозга, печени,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Серологические диагностика крови на предполагаемый агент;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Эозинофилия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крови и появление эозинофилов в ЦСЖ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013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Гнойными менингитами и абсцессами головного мозга, вызванными пневмококками, гемофильной палочкой и менингококками и др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-МРТ головного мозга с контрастированием, диагностическая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люмбальная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пункция с клиническим, биохимическим и этиологическим исследованием ЦСЖ.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404664"/>
          <a:ext cx="8352928" cy="1086612"/>
        </p:xfrm>
        <a:graphic>
          <a:graphicData uri="http://schemas.openxmlformats.org/drawingml/2006/table">
            <a:tbl>
              <a:tblPr firstRow="1" firstCol="1" bandRow="1"/>
              <a:tblGrid>
                <a:gridCol w="4177312"/>
                <a:gridCol w="4175616"/>
              </a:tblGrid>
              <a:tr h="214374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Неинфекционными заболеваниями ЦНС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4999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Нейродегенеративные</a:t>
                      </a: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заболевания болезнью Вильсона-Коновалова,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торсионными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дистониями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Гентингтона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 боковым амиотрофический склерозом,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факоматозами</a:t>
                      </a:r>
                      <a:endParaRPr lang="ru-RU" sz="1200" i="1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-Генетическое консультирование 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Биохимическая диагностика ПЦР диагностика  Кровь на медь и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церулоплазмин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-Консультация окулиста</a:t>
                      </a:r>
                    </a:p>
                  </a:txBody>
                  <a:tcPr marL="33741" marR="337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2478936"/>
              </p:ext>
            </p:extLst>
          </p:nvPr>
        </p:nvGraphicFramePr>
        <p:xfrm>
          <a:off x="467544" y="1556792"/>
          <a:ext cx="8352928" cy="3581131"/>
        </p:xfrm>
        <a:graphic>
          <a:graphicData uri="http://schemas.openxmlformats.org/drawingml/2006/table">
            <a:tbl>
              <a:tblPr firstRow="1" firstCol="1" bandRow="1"/>
              <a:tblGrid>
                <a:gridCol w="4177313"/>
                <a:gridCol w="4175615"/>
              </a:tblGrid>
              <a:tr h="1895893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наследственными заболеваниями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проявляющимися поражением белого вещества обмена: метахроматической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лейкодистрофией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cульфатидоз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глобоидно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-клеточной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галактозилцераминоз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суданофильной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Пелициуса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Мерцбахера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адренолейкодистрофией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спонгиозная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дегенерация белого вещества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(болезнью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Канавана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болезнью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Александера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митохондриальными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болезнями и др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Генетическое консультирование 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МР-спектроскопия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Биохимическая и ПЦР  диагностика для выявления генетических мутаций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мутаций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и биохимического дефекта</a:t>
                      </a:r>
                    </a:p>
                    <a:p>
                      <a:pPr marL="45720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64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</a:t>
                      </a:r>
                      <a:r>
                        <a:rPr lang="ru-RU" sz="1200" b="1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паранеопластическими</a:t>
                      </a: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энцефалитами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связанными с опухолями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экстраневральной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локализации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(лимфогранулематоз, рак яичника). 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  Исследуются </a:t>
                      </a:r>
                      <a:r>
                        <a:rPr lang="ru-RU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антитела в крови:</a:t>
                      </a:r>
                    </a:p>
                    <a:p>
                      <a:pPr marL="45720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ru-RU" sz="12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</a:t>
                      </a: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анти-</a:t>
                      </a:r>
                      <a:r>
                        <a:rPr lang="ru-RU" sz="12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Yo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анти–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Hu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анти –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Ri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Hodgkin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AK),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274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системными </a:t>
                      </a:r>
                      <a:r>
                        <a:rPr lang="ru-RU" sz="1200" b="1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васкулитами</a:t>
                      </a: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(системная красная волчанка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), болезнью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мойя-мойя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антифосфолипидным синдромом, гранулематозным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ангиитом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височным гигантоклеточным артериит </a:t>
                      </a:r>
                      <a:r>
                        <a:rPr lang="ru-RU" sz="1200" i="1" u="sng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200" i="1" u="sng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i="1" u="sng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др.</a:t>
                      </a:r>
                      <a:endParaRPr lang="ru-RU" sz="1200" i="1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Антиволчаночные</a:t>
                      </a:r>
                      <a:r>
                        <a:rPr lang="ru-RU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антифосфолипидные антитела.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08720"/>
          <a:ext cx="8424936" cy="2368434"/>
        </p:xfrm>
        <a:graphic>
          <a:graphicData uri="http://schemas.openxmlformats.org/drawingml/2006/table">
            <a:tbl>
              <a:tblPr firstRow="1" firstCol="1" bandRow="1"/>
              <a:tblGrid>
                <a:gridCol w="4213324"/>
                <a:gridCol w="4211612"/>
              </a:tblGrid>
              <a:tr h="475626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Отравлением наркотическими средствами и тяжелыми металлами.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-Для их диагностики  требуется  сбор анамнеза и токсикологические исследования.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300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Новообразованиями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глиобластомы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глиомы и др.)  </a:t>
                      </a:r>
                      <a:r>
                        <a:rPr lang="ru-RU" sz="1200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 сосудистыми артерио-венозными </a:t>
                      </a:r>
                      <a:r>
                        <a:rPr lang="ru-RU" sz="1200" i="1" u="sng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мальформациями</a:t>
                      </a:r>
                      <a:endParaRPr lang="ru-RU" sz="1200" i="1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-МРТ, ПЭТ с </a:t>
                      </a:r>
                      <a:r>
                        <a:rPr lang="ru-RU" sz="12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С-метионином, МР –ангиография, МР-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венография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головного мозга; 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Цитологическое исследование ЦСЖ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300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Рассеянный склероз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Изоэлектофокусирование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(определение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олигоклональных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полос в ЦСЖ, легких цепей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IgG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)*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300"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200" b="1" i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 некоторыми нейроэндокринными нарушениями 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гипо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и гипертиреоз,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гипо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и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гиперпаратиреоз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гипо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и гипергликемией)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Определение глюкозы в крови, нагрузочные пробы;</a:t>
                      </a:r>
                    </a:p>
                    <a:p>
                      <a:pPr marL="628650" indent="-1714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Исследование уровня гормонов щитовидной железы и гипофиза.</a:t>
                      </a:r>
                    </a:p>
                  </a:txBody>
                  <a:tcPr marL="37247" marR="37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91264" cy="5112567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900" dirty="0" smtClean="0"/>
              <a:t>возраст ребенка  позволяет предположить ту или иную этиологию  </a:t>
            </a:r>
          </a:p>
          <a:p>
            <a:pPr>
              <a:buFont typeface="Wingdings" pitchFamily="2" charset="2"/>
              <a:buChar char="v"/>
            </a:pPr>
            <a:r>
              <a:rPr lang="ru-RU" sz="2900" b="1" u="sng" dirty="0" err="1" smtClean="0"/>
              <a:t>общеинфекционная</a:t>
            </a:r>
            <a:r>
              <a:rPr lang="ru-RU" sz="2900" b="1" u="sng" dirty="0" smtClean="0"/>
              <a:t> симптоматика </a:t>
            </a:r>
            <a:r>
              <a:rPr lang="ru-RU" sz="2900" dirty="0" smtClean="0"/>
              <a:t>(лихорадка, интоксикация) зависит от характера течения  энцефалита и составляет до 78-90% при остром течении, при затяжном и хроническом течении наблюдается значительно реже (от 45-60% до 18-25%). Выраженность </a:t>
            </a:r>
            <a:r>
              <a:rPr lang="ru-RU" sz="2900" dirty="0" err="1" smtClean="0"/>
              <a:t>общеинфекционной</a:t>
            </a:r>
            <a:r>
              <a:rPr lang="ru-RU" sz="2900" dirty="0" smtClean="0"/>
              <a:t> симптоматики может быть различной от субфебрильной температуры до лихорадки до 38-40°С ;</a:t>
            </a:r>
          </a:p>
          <a:p>
            <a:pPr>
              <a:buFont typeface="Wingdings" pitchFamily="2" charset="2"/>
              <a:buChar char="v"/>
            </a:pPr>
            <a:r>
              <a:rPr lang="ru-RU" sz="2900" dirty="0" smtClean="0"/>
              <a:t> наличие  симптомов поражения кожи и внутренних органов: экзантема, энантема, гастроэнтерит, </a:t>
            </a:r>
            <a:r>
              <a:rPr lang="ru-RU" sz="2900" dirty="0" err="1" smtClean="0"/>
              <a:t>лимфоаденопатия</a:t>
            </a:r>
            <a:r>
              <a:rPr lang="ru-RU" sz="2900" dirty="0" smtClean="0"/>
              <a:t>, катарального синдрома и др.</a:t>
            </a:r>
          </a:p>
          <a:p>
            <a:pPr>
              <a:buFont typeface="Wingdings" pitchFamily="2" charset="2"/>
              <a:buChar char="v"/>
            </a:pPr>
            <a:r>
              <a:rPr lang="ru-RU" sz="2900" dirty="0" smtClean="0"/>
              <a:t> </a:t>
            </a:r>
            <a:r>
              <a:rPr lang="ru-RU" sz="2900" b="1" u="sng" dirty="0" err="1" smtClean="0"/>
              <a:t>общемозговая</a:t>
            </a:r>
            <a:r>
              <a:rPr lang="ru-RU" sz="2900" b="1" u="sng" dirty="0" smtClean="0"/>
              <a:t> симптоматика </a:t>
            </a:r>
            <a:r>
              <a:rPr lang="ru-RU" sz="2900" dirty="0" smtClean="0"/>
              <a:t>(головная боль, рвота, тошнота) связаны как с внутричерепной (</a:t>
            </a:r>
            <a:r>
              <a:rPr lang="ru-RU" sz="2900" dirty="0" err="1" smtClean="0"/>
              <a:t>ликворной</a:t>
            </a:r>
            <a:r>
              <a:rPr lang="ru-RU" sz="2900" dirty="0" smtClean="0"/>
              <a:t>) гипертензией, редко – причиной развития данной симптоматики являются вестибулярные нарушения; </a:t>
            </a:r>
          </a:p>
          <a:p>
            <a:pPr>
              <a:buFont typeface="Wingdings" pitchFamily="2" charset="2"/>
              <a:buChar char="v"/>
            </a:pPr>
            <a:r>
              <a:rPr lang="ru-RU" sz="2900" dirty="0" smtClean="0"/>
              <a:t> </a:t>
            </a:r>
            <a:r>
              <a:rPr lang="ru-RU" sz="2900" b="1" u="sng" dirty="0" smtClean="0"/>
              <a:t>нарушение сознания  </a:t>
            </a:r>
            <a:r>
              <a:rPr lang="ru-RU" sz="2900" dirty="0" smtClean="0"/>
              <a:t>различной степени  тяжести (оглушение, сопор, кома, делирий, галлюцинации) наблюдаются при поражении коры, подкорковых структур, реже  связаны с поражением ретикулярной формации.  Редко нарушение сознания наблюдается при очаговых изменениях в белом веществе.</a:t>
            </a:r>
          </a:p>
          <a:p>
            <a:pPr>
              <a:buFont typeface="Wingdings" pitchFamily="2" charset="2"/>
              <a:buChar char="v"/>
            </a:pPr>
            <a:r>
              <a:rPr lang="ru-RU" sz="2900" dirty="0" smtClean="0"/>
              <a:t>  </a:t>
            </a:r>
            <a:r>
              <a:rPr lang="ru-RU" sz="2900" b="1" u="sng" dirty="0" smtClean="0"/>
              <a:t>судороги</a:t>
            </a:r>
            <a:r>
              <a:rPr lang="ru-RU" sz="2900" dirty="0" smtClean="0"/>
              <a:t> фокальные и/или </a:t>
            </a:r>
            <a:r>
              <a:rPr lang="ru-RU" sz="2900" dirty="0" err="1" smtClean="0"/>
              <a:t>генерализованные</a:t>
            </a:r>
            <a:r>
              <a:rPr lang="ru-RU" sz="2900" dirty="0" smtClean="0"/>
              <a:t>  чаще связаны с очаговым поражением структур мозга.</a:t>
            </a:r>
          </a:p>
          <a:p>
            <a:pPr>
              <a:buFont typeface="Wingdings" pitchFamily="2" charset="2"/>
              <a:buChar char="v"/>
            </a:pPr>
            <a:r>
              <a:rPr lang="ru-RU" sz="2900" b="1" u="sng" dirty="0" smtClean="0"/>
              <a:t>  очаговая неврологическая симптоматика</a:t>
            </a:r>
            <a:r>
              <a:rPr lang="ru-RU" sz="2900" dirty="0" smtClean="0"/>
              <a:t>: атаксия, парезы мышц лица, конечностей, нарушения чувствительности, диплопия и другие. Очаговые симптомы связаны с фокальным поражением различных структур головного мозга.  Существует взаимосвязь между клиническими проявлениями и этиологией заболевания.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Клиническая картина заболевания важна для проведения дифференциального диагноза</a:t>
            </a: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Инструментальная диагностика в настоящее время является основой дифференциального диагноза.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68313" y="1628775"/>
            <a:ext cx="223202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Нейросоно-графия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ahom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843213" y="2007185"/>
            <a:ext cx="18732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Компьютерня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томография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19818" y="2372173"/>
            <a:ext cx="1873250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Магнитно-резонансная томография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877050" y="3169443"/>
            <a:ext cx="18732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Позитронно-эмиссионная  томография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79512" y="3717032"/>
            <a:ext cx="338455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Электроэнцефалография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39752" y="4437112"/>
            <a:ext cx="23050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Допплерография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427984" y="5085184"/>
            <a:ext cx="3259312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ahoma" pitchFamily="34" charset="0"/>
              </a:rPr>
              <a:t>Электронейромиография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ahoma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6672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Врожденный энцефалит у больного 4 </a:t>
            </a:r>
            <a:r>
              <a:rPr lang="ru-RU" sz="2000" b="1" dirty="0" err="1" smtClean="0"/>
              <a:t>мес</a:t>
            </a:r>
            <a:endParaRPr lang="ru-RU" sz="2000" b="1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96752"/>
            <a:ext cx="468153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3" descr="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27368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292725" y="3573463"/>
            <a:ext cx="17287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Т2  ВИ</a:t>
            </a:r>
          </a:p>
        </p:txBody>
      </p:sp>
      <p:pic>
        <p:nvPicPr>
          <p:cNvPr id="4" name="Picture 2" descr="IMGP2974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32766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55650" y="3644900"/>
            <a:ext cx="1728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Т1  ВИ</a:t>
            </a:r>
          </a:p>
        </p:txBody>
      </p:sp>
      <p:pic>
        <p:nvPicPr>
          <p:cNvPr id="6" name="Picture 4" descr="михина 26 февраля 20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2843213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IMGP3170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259397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524328" y="5085184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/>
              <a:t>FLAIR </a:t>
            </a:r>
            <a:r>
              <a:rPr lang="ru-RU" b="1" dirty="0" smtClean="0"/>
              <a:t> И П</a:t>
            </a:r>
            <a:endParaRPr lang="ru-RU" b="1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6514" y="74828"/>
            <a:ext cx="8229600" cy="8636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3600" i="1" dirty="0" smtClean="0">
                <a:solidFill>
                  <a:srgbClr val="7030A0"/>
                </a:solidFill>
                <a:latin typeface="Monotype Corsiva" pitchFamily="66" charset="0"/>
              </a:rPr>
              <a:t>МРТ с контрастированием</a:t>
            </a:r>
            <a:br>
              <a:rPr lang="ru-RU" sz="3600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7030A0"/>
                </a:solidFill>
                <a:latin typeface="Monotype Corsiva" pitchFamily="66" charset="0"/>
              </a:rPr>
              <a:t> (НИИДИ, 2009)</a:t>
            </a:r>
            <a:endParaRPr lang="ru-RU" sz="3600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30723" name="Picture 3" descr="FLAIR00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825" y="1196975"/>
            <a:ext cx="2736850" cy="2879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4" name="Picture 4" descr="михина 26 февраля 20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2843213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5" descr="акс контраст00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6349" y="1138237"/>
            <a:ext cx="2952750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михина 26 февраля 2005 контраст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4981" y="4167550"/>
            <a:ext cx="2881312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325803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00113" y="333376"/>
            <a:ext cx="7345363" cy="719138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dirty="0"/>
              <a:t> </a:t>
            </a:r>
            <a:r>
              <a:rPr lang="ru-RU" sz="2800" dirty="0" err="1" smtClean="0"/>
              <a:t>менингит-менингоэнцефалит</a:t>
            </a:r>
            <a:endParaRPr lang="ru-RU" sz="2800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250825" y="620714"/>
            <a:ext cx="649288" cy="1152525"/>
          </a:xfrm>
          <a:prstGeom prst="curvedRightArrow">
            <a:avLst>
              <a:gd name="adj1" fmla="val 35501"/>
              <a:gd name="adj2" fmla="val 71002"/>
              <a:gd name="adj3" fmla="val 33333"/>
            </a:avLst>
          </a:prstGeom>
          <a:solidFill>
            <a:schemeClr val="bg2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3214" y="1720850"/>
            <a:ext cx="108529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ru-RU" dirty="0"/>
              <a:t>анамнез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987676" y="1052514"/>
            <a:ext cx="360363" cy="431800"/>
          </a:xfrm>
          <a:prstGeom prst="downArrow">
            <a:avLst>
              <a:gd name="adj1" fmla="val 50000"/>
              <a:gd name="adj2" fmla="val 29956"/>
            </a:avLst>
          </a:prstGeom>
          <a:solidFill>
            <a:schemeClr val="bg2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333068" y="1628776"/>
            <a:ext cx="1560042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/>
            <a:r>
              <a:rPr lang="ru-RU" dirty="0"/>
              <a:t>Клинические</a:t>
            </a:r>
          </a:p>
          <a:p>
            <a:pPr algn="ctr" rtl="0" eaLnBrk="1" hangingPunct="1"/>
            <a:r>
              <a:rPr lang="ru-RU" dirty="0"/>
              <a:t>симптомы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300788" y="1052514"/>
            <a:ext cx="360363" cy="431800"/>
          </a:xfrm>
          <a:prstGeom prst="downArrow">
            <a:avLst>
              <a:gd name="adj1" fmla="val 50000"/>
              <a:gd name="adj2" fmla="val 29956"/>
            </a:avLst>
          </a:prstGeom>
          <a:solidFill>
            <a:schemeClr val="bg2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500565" y="1628776"/>
            <a:ext cx="2054473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/>
            <a:r>
              <a:rPr lang="ru-RU" dirty="0"/>
              <a:t>Неврологические</a:t>
            </a:r>
          </a:p>
          <a:p>
            <a:pPr algn="ctr" rtl="0" eaLnBrk="1" hangingPunct="1"/>
            <a:r>
              <a:rPr lang="ru-RU" dirty="0"/>
              <a:t> симптомы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79389" y="2492375"/>
            <a:ext cx="1439863" cy="3313113"/>
          </a:xfrm>
          <a:prstGeom prst="downArrowCallout">
            <a:avLst>
              <a:gd name="adj1" fmla="val 25000"/>
              <a:gd name="adj2" fmla="val 25000"/>
              <a:gd name="adj3" fmla="val 38350"/>
              <a:gd name="adj4" fmla="val 66667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sz="1400" dirty="0"/>
              <a:t>Особенности </a:t>
            </a:r>
          </a:p>
          <a:p>
            <a:pPr algn="ctr" rtl="0"/>
            <a:r>
              <a:rPr lang="ru-RU" sz="1400" dirty="0"/>
              <a:t>начала</a:t>
            </a:r>
          </a:p>
          <a:p>
            <a:pPr algn="ctr" rtl="0"/>
            <a:r>
              <a:rPr lang="ru-RU" sz="1400" dirty="0"/>
              <a:t>болезни,</a:t>
            </a:r>
          </a:p>
          <a:p>
            <a:pPr algn="ctr" rtl="0"/>
            <a:r>
              <a:rPr lang="ru-RU" sz="1400" dirty="0" err="1"/>
              <a:t>катарально</a:t>
            </a:r>
            <a:r>
              <a:rPr lang="ru-RU" sz="1400" dirty="0"/>
              <a:t>-</a:t>
            </a:r>
          </a:p>
          <a:p>
            <a:pPr algn="ctr" rtl="0"/>
            <a:r>
              <a:rPr lang="ru-RU" sz="1400" dirty="0"/>
              <a:t>респираторный</a:t>
            </a:r>
          </a:p>
          <a:p>
            <a:pPr algn="ctr" rtl="0"/>
            <a:r>
              <a:rPr lang="ru-RU" sz="1400" dirty="0"/>
              <a:t>синдром,</a:t>
            </a:r>
          </a:p>
          <a:p>
            <a:pPr algn="ctr" rtl="0"/>
            <a:r>
              <a:rPr lang="ru-RU" sz="1400" dirty="0"/>
              <a:t>пневмония, </a:t>
            </a:r>
          </a:p>
          <a:p>
            <a:pPr algn="ctr" rtl="0"/>
            <a:r>
              <a:rPr lang="ru-RU" sz="1400" dirty="0"/>
              <a:t>синуситы,</a:t>
            </a:r>
          </a:p>
          <a:p>
            <a:pPr algn="ctr" rtl="0"/>
            <a:r>
              <a:rPr lang="ru-RU" sz="1400" dirty="0"/>
              <a:t>отиты,</a:t>
            </a:r>
          </a:p>
          <a:p>
            <a:pPr algn="ctr" rtl="0"/>
            <a:r>
              <a:rPr lang="ru-RU" sz="1400" dirty="0"/>
              <a:t>сепсис, ЧМТ</a:t>
            </a: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2051051" y="2492376"/>
            <a:ext cx="2233613" cy="3384550"/>
          </a:xfrm>
          <a:prstGeom prst="downArrowCallout">
            <a:avLst>
              <a:gd name="adj1" fmla="val 25000"/>
              <a:gd name="adj2" fmla="val 25000"/>
              <a:gd name="adj3" fmla="val 25255"/>
              <a:gd name="adj4" fmla="val 66667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sz="1400" b="1"/>
              <a:t>Общеинфекционные:</a:t>
            </a:r>
          </a:p>
          <a:p>
            <a:pPr algn="ctr" rtl="0">
              <a:buFontTx/>
              <a:buChar char="-"/>
            </a:pPr>
            <a:r>
              <a:rPr lang="ru-RU" sz="1400"/>
              <a:t>слабость, бледность</a:t>
            </a:r>
          </a:p>
          <a:p>
            <a:pPr algn="ctr" rtl="0">
              <a:buFontTx/>
              <a:buChar char="-"/>
            </a:pPr>
            <a:r>
              <a:rPr lang="ru-RU" sz="1400"/>
              <a:t>гипертермия с ознобом</a:t>
            </a:r>
          </a:p>
          <a:p>
            <a:pPr algn="ctr" rtl="0"/>
            <a:r>
              <a:rPr lang="ru-RU" sz="1400" b="1"/>
              <a:t>Общемозговые:</a:t>
            </a:r>
          </a:p>
          <a:p>
            <a:pPr algn="ctr" rtl="0">
              <a:buFontTx/>
              <a:buChar char="-"/>
            </a:pPr>
            <a:r>
              <a:rPr lang="ru-RU" sz="1400"/>
              <a:t>Интенсивная головная </a:t>
            </a:r>
          </a:p>
          <a:p>
            <a:pPr algn="ctr" rtl="0"/>
            <a:r>
              <a:rPr lang="ru-RU" sz="1400"/>
              <a:t>боль,</a:t>
            </a:r>
          </a:p>
          <a:p>
            <a:pPr algn="ctr" rtl="0"/>
            <a:r>
              <a:rPr lang="ru-RU" sz="1400"/>
              <a:t>-тошнота, рвота</a:t>
            </a:r>
          </a:p>
          <a:p>
            <a:pPr algn="ctr" rtl="0"/>
            <a:r>
              <a:rPr lang="ru-RU" sz="1400"/>
              <a:t>-гиперестезия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572000" y="2492376"/>
            <a:ext cx="2016125" cy="22320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sz="1400" b="1" dirty="0"/>
              <a:t>Менингеальные </a:t>
            </a:r>
          </a:p>
          <a:p>
            <a:pPr algn="ctr" rtl="0"/>
            <a:r>
              <a:rPr lang="ru-RU" sz="1400" b="1" dirty="0"/>
              <a:t>симптомы:</a:t>
            </a:r>
          </a:p>
          <a:p>
            <a:pPr algn="ctr" rtl="0"/>
            <a:r>
              <a:rPr lang="ru-RU" sz="1400" dirty="0"/>
              <a:t>- ригидность</a:t>
            </a:r>
          </a:p>
          <a:p>
            <a:pPr algn="ctr" rtl="0">
              <a:buFontTx/>
              <a:buChar char="-"/>
            </a:pPr>
            <a:r>
              <a:rPr lang="ru-RU" sz="1400" dirty="0" err="1"/>
              <a:t>с.Кернига</a:t>
            </a:r>
            <a:endParaRPr lang="ru-RU" sz="1400" dirty="0"/>
          </a:p>
          <a:p>
            <a:pPr algn="ctr" rtl="0">
              <a:buFontTx/>
              <a:buChar char="-"/>
            </a:pPr>
            <a:r>
              <a:rPr lang="ru-RU" sz="1400" dirty="0" err="1"/>
              <a:t>с.Брудзинского</a:t>
            </a:r>
            <a:endParaRPr lang="ru-RU" sz="1400" dirty="0"/>
          </a:p>
          <a:p>
            <a:pPr algn="ctr" rtl="0">
              <a:buFontTx/>
              <a:buChar char="-"/>
            </a:pPr>
            <a:r>
              <a:rPr lang="ru-RU" sz="1400" dirty="0" err="1"/>
              <a:t>с.посадки</a:t>
            </a:r>
            <a:endParaRPr lang="ru-RU" sz="1400" dirty="0"/>
          </a:p>
          <a:p>
            <a:pPr algn="ctr" rtl="0">
              <a:buFontTx/>
              <a:buChar char="-"/>
            </a:pPr>
            <a:r>
              <a:rPr lang="ru-RU" sz="1400" dirty="0"/>
              <a:t>менингеальная поза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6948488" y="2492376"/>
            <a:ext cx="2016125" cy="8636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sz="1400" dirty="0"/>
              <a:t>-очаговая сим-ка</a:t>
            </a:r>
          </a:p>
          <a:p>
            <a:pPr algn="ctr" rtl="0"/>
            <a:r>
              <a:rPr lang="ru-RU" sz="1400" dirty="0"/>
              <a:t>-нарушение сознания</a:t>
            </a:r>
          </a:p>
          <a:p>
            <a:pPr algn="ctr" rtl="0"/>
            <a:r>
              <a:rPr lang="ru-RU" sz="1400" dirty="0"/>
              <a:t>-судорожный синдром</a:t>
            </a:r>
          </a:p>
          <a:p>
            <a:pPr algn="ctr" rtl="0"/>
            <a:r>
              <a:rPr lang="ru-RU" sz="1400" dirty="0"/>
              <a:t>-психические </a:t>
            </a:r>
            <a:r>
              <a:rPr lang="ru-RU" sz="1400" dirty="0" err="1"/>
              <a:t>расс-ва</a:t>
            </a:r>
            <a:endParaRPr lang="ru-RU" sz="1400" dirty="0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588126" y="2708276"/>
            <a:ext cx="3193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ru-RU"/>
              <a:t>+</a:t>
            </a: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 rot="5400000">
            <a:off x="7776369" y="3393281"/>
            <a:ext cx="431800" cy="360363"/>
          </a:xfrm>
          <a:prstGeom prst="rightArrow">
            <a:avLst>
              <a:gd name="adj1" fmla="val 50000"/>
              <a:gd name="adj2" fmla="val 29956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7092951" y="3789364"/>
            <a:ext cx="1728788" cy="8636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dirty="0" err="1"/>
              <a:t>Менинго</a:t>
            </a:r>
            <a:r>
              <a:rPr lang="ru-RU" dirty="0"/>
              <a:t>-</a:t>
            </a:r>
          </a:p>
          <a:p>
            <a:pPr algn="ctr" rtl="0"/>
            <a:r>
              <a:rPr lang="ru-RU" dirty="0"/>
              <a:t>энцефалит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4643438" y="5229226"/>
            <a:ext cx="4248151" cy="13684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ru-RU" sz="1400" b="1" dirty="0"/>
              <a:t>Дифференциальный диагноз</a:t>
            </a:r>
          </a:p>
          <a:p>
            <a:pPr algn="ctr" rtl="0"/>
            <a:r>
              <a:rPr lang="ru-RU" sz="1400" dirty="0"/>
              <a:t>Травма ЦНС,ОНМК, опухоль головного мозга,</a:t>
            </a:r>
          </a:p>
          <a:p>
            <a:pPr algn="ctr" rtl="0"/>
            <a:r>
              <a:rPr lang="ru-RU" sz="1400" dirty="0"/>
              <a:t>эпилептический статус, абсцесс мозга,</a:t>
            </a:r>
          </a:p>
          <a:p>
            <a:pPr algn="ctr" rtl="0"/>
            <a:r>
              <a:rPr lang="ru-RU" sz="1400" dirty="0" err="1"/>
              <a:t>менингизм</a:t>
            </a:r>
            <a:r>
              <a:rPr lang="ru-RU" sz="1400" dirty="0"/>
              <a:t>, сепсис</a:t>
            </a:r>
          </a:p>
          <a:p>
            <a:pPr algn="ctr" rtl="0"/>
            <a:r>
              <a:rPr lang="ru-RU" sz="1400" dirty="0"/>
              <a:t>КОМА: -диабетическая, -острая печеночная</a:t>
            </a:r>
          </a:p>
          <a:p>
            <a:pPr algn="ctr" rtl="0"/>
            <a:r>
              <a:rPr lang="ru-RU" sz="1400" dirty="0"/>
              <a:t>недостаточность, -отравление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395289" y="6021389"/>
            <a:ext cx="3816351" cy="503237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менингит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 rot="2499653">
            <a:off x="3851275" y="4437064"/>
            <a:ext cx="533400" cy="1655762"/>
          </a:xfrm>
          <a:prstGeom prst="downArrow">
            <a:avLst>
              <a:gd name="adj1" fmla="val 50000"/>
              <a:gd name="adj2" fmla="val 77604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auto">
          <a:xfrm>
            <a:off x="4211639" y="6165850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7885114" y="4652964"/>
            <a:ext cx="287337" cy="576262"/>
          </a:xfrm>
          <a:prstGeom prst="downArrow">
            <a:avLst>
              <a:gd name="adj1" fmla="val 50000"/>
              <a:gd name="adj2" fmla="val 501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 smtClean="0"/>
              <a:t>  Противопоказанием для проведения </a:t>
            </a:r>
            <a:r>
              <a:rPr lang="ru-RU" sz="1600" dirty="0" err="1" smtClean="0"/>
              <a:t>люмбальной</a:t>
            </a:r>
            <a:r>
              <a:rPr lang="ru-RU" sz="1600" dirty="0" smtClean="0"/>
              <a:t> пункции является  прогрессирующий отек головного мозга, дислокационный синдром, геморрагический синдром (или высокий риск его </a:t>
            </a:r>
            <a:r>
              <a:rPr lang="ru-RU" sz="1600" dirty="0" err="1" smtClean="0"/>
              <a:t>разви-тия</a:t>
            </a:r>
            <a:r>
              <a:rPr lang="ru-RU" sz="1600" dirty="0" smtClean="0"/>
              <a:t>). Наибольшую трудность представляет диагностика отека мозга больным, находящимся в медикаментозной </a:t>
            </a:r>
            <a:r>
              <a:rPr lang="ru-RU" sz="1600" dirty="0" err="1" smtClean="0"/>
              <a:t>седации</a:t>
            </a:r>
            <a:r>
              <a:rPr lang="ru-RU" sz="1600" dirty="0" smtClean="0"/>
              <a:t>. Для этой цели больным проводится осмотр глазного дна (офтальмологом), </a:t>
            </a:r>
            <a:r>
              <a:rPr lang="ru-RU" sz="1600" dirty="0" err="1" smtClean="0"/>
              <a:t>нейросонография</a:t>
            </a:r>
            <a:r>
              <a:rPr lang="ru-RU" sz="1600" dirty="0" smtClean="0"/>
              <a:t>,  исследуются слуховые вызванные потенциалы для оценки уровня отека мозга  (стволовой).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  При выполнении диагностической </a:t>
            </a:r>
            <a:r>
              <a:rPr lang="ru-RU" sz="1600" dirty="0" err="1" smtClean="0"/>
              <a:t>люмбальной</a:t>
            </a:r>
            <a:r>
              <a:rPr lang="ru-RU" sz="1600" dirty="0" smtClean="0"/>
              <a:t> пункции определяет </a:t>
            </a:r>
            <a:r>
              <a:rPr lang="ru-RU" sz="1600" dirty="0" err="1" smtClean="0"/>
              <a:t>плеоцитоз</a:t>
            </a:r>
            <a:r>
              <a:rPr lang="ru-RU" sz="1600" dirty="0" smtClean="0"/>
              <a:t>, </a:t>
            </a:r>
            <a:r>
              <a:rPr lang="ru-RU" sz="1600" dirty="0" err="1" smtClean="0"/>
              <a:t>кото-рый</a:t>
            </a:r>
            <a:r>
              <a:rPr lang="ru-RU" sz="1600" dirty="0" smtClean="0"/>
              <a:t> более характерен для острого и затяжного течения энцефалита,  чем для хронического .Первоначально </a:t>
            </a:r>
            <a:r>
              <a:rPr lang="ru-RU" sz="1600" dirty="0" err="1" smtClean="0"/>
              <a:t>нейтрофильный</a:t>
            </a:r>
            <a:r>
              <a:rPr lang="ru-RU" sz="1600" dirty="0" smtClean="0"/>
              <a:t> или смешанный </a:t>
            </a:r>
            <a:r>
              <a:rPr lang="ru-RU" sz="1600" dirty="0" err="1" smtClean="0"/>
              <a:t>плеоцитоз</a:t>
            </a:r>
            <a:r>
              <a:rPr lang="ru-RU" sz="1600" dirty="0" smtClean="0"/>
              <a:t> через 10-14  дней ЦСЖ при благоприятном исходе приобретает </a:t>
            </a:r>
            <a:r>
              <a:rPr lang="ru-RU" sz="1600" dirty="0" err="1" smtClean="0"/>
              <a:t>лимфоцитарный</a:t>
            </a:r>
            <a:r>
              <a:rPr lang="ru-RU" sz="1600" dirty="0" smtClean="0"/>
              <a:t> характер, уменьшается количество клеток.  При </a:t>
            </a:r>
            <a:r>
              <a:rPr lang="ru-RU" sz="1600" dirty="0" err="1" smtClean="0"/>
              <a:t>плеоцитозе</a:t>
            </a:r>
            <a:r>
              <a:rPr lang="ru-RU" sz="1600" dirty="0" smtClean="0"/>
              <a:t> наблюдается изменение цвета ЦСЖ, она может приобретать </a:t>
            </a:r>
            <a:r>
              <a:rPr lang="ru-RU" sz="1600" dirty="0" err="1" smtClean="0"/>
              <a:t>опалесцирующий</a:t>
            </a:r>
            <a:r>
              <a:rPr lang="ru-RU" sz="1600" dirty="0" smtClean="0"/>
              <a:t> характер. Особенностью некротических ЭФ является появление в ЦСЖ единичных эритроцитов. В целом содержание клеток при энцефалитах, как правило, в 2-3 раза меньше, чем при вирусных менингитах. В 70% ЦСЖ санируется на 2-3 неделе </a:t>
            </a:r>
            <a:r>
              <a:rPr lang="ru-RU" sz="1600" dirty="0" err="1" smtClean="0"/>
              <a:t>заболева-ния</a:t>
            </a:r>
            <a:r>
              <a:rPr lang="ru-RU" sz="1600" dirty="0" smtClean="0"/>
              <a:t>.  В ½ случаев – </a:t>
            </a:r>
            <a:r>
              <a:rPr lang="ru-RU" sz="1600" dirty="0" err="1" smtClean="0"/>
              <a:t>протеиноррахия</a:t>
            </a:r>
            <a:r>
              <a:rPr lang="ru-RU" sz="1600" dirty="0" smtClean="0"/>
              <a:t> до 1,5-2 г/л.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Исследование ЦСЖ является обязательным для диагностики и дифференциальной диагностики. Как правило, выявление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</a:rPr>
              <a:t>плеоцитоза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 является фактором, позволяющим подтвердить диагноз.</a:t>
            </a: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7283007"/>
              </p:ext>
            </p:extLst>
          </p:nvPr>
        </p:nvGraphicFramePr>
        <p:xfrm>
          <a:off x="539552" y="73371"/>
          <a:ext cx="8258064" cy="5501384"/>
        </p:xfrm>
        <a:graphic>
          <a:graphicData uri="http://schemas.openxmlformats.org/drawingml/2006/table">
            <a:tbl>
              <a:tblPr firstRow="1" firstCol="1" bandRow="1"/>
              <a:tblGrid>
                <a:gridCol w="2137384"/>
                <a:gridCol w="3456384"/>
                <a:gridCol w="2664296"/>
              </a:tblGrid>
              <a:tr h="56494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Исследуемый показатель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Изменения при вирусном энцефалите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Норма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 возраста ребенка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55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Цитоз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Выявляется в 70-80% случаев, чаще при остром течении энцефалита, редко - при хроническом течении.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клеток - от нескольких десятков до нескольких сотен.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1 мкл: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До 3 мес.- 25 клеток;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До 1 г- 14-15 клеток;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2-5 лет- 10-15 клеток;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6-10 лет-7-10 клеток;</a:t>
                      </a:r>
                      <a:b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старше 10 лет– 4-6 </a:t>
                      </a: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клеток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7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Клеточный состав 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 1 неделе чаще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плеоцитоз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смешанный, реже -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лимфоцитарный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10-15% случаев наблюдается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нейтрофильный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плеоцитоз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с содержанием до 75% нейтрофилов</a:t>
                      </a: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Лимфоциты до 70%, моноциты - до 30-50%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Белок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Норма или повышен до 1,5-2,0 г/л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До 3 мес.- 0,35-0,45 г/л; от 4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мес.-до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 года -0,3-0,35 г/л; 1-13 лет-0,2-0,3 г/л;  старше 13 лет  - до 0,5 г/л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52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Хлориды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Обычно в пределах нормы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125-135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ммоль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/л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423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Глюкоза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Обычно в пределах нормы,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Редко снижается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2,2-3,9 </a:t>
                      </a:r>
                      <a:r>
                        <a:rPr lang="ru-RU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ммоль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/л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972007"/>
          </a:xfrm>
        </p:spPr>
        <p:txBody>
          <a:bodyPr>
            <a:noAutofit/>
          </a:bodyPr>
          <a:lstStyle/>
          <a:p>
            <a:r>
              <a:rPr lang="ru-RU" sz="1400" dirty="0" smtClean="0"/>
              <a:t>1. Наиболее часто </a:t>
            </a:r>
            <a:r>
              <a:rPr lang="ru-RU" sz="1400" dirty="0" err="1" smtClean="0"/>
              <a:t>фебрильные</a:t>
            </a:r>
            <a:r>
              <a:rPr lang="ru-RU" sz="1400" dirty="0" smtClean="0"/>
              <a:t> судороги – 85,2% случаев, далее приблизительно с равной частотой следуют судороги при </a:t>
            </a:r>
            <a:r>
              <a:rPr lang="ru-RU" sz="1400" dirty="0" err="1" smtClean="0"/>
              <a:t>нейроинфекции</a:t>
            </a:r>
            <a:r>
              <a:rPr lang="ru-RU" sz="1400" dirty="0" smtClean="0"/>
              <a:t> и эпилепсия (7,0% и 7,8% соответственно).</a:t>
            </a:r>
          </a:p>
          <a:p>
            <a:r>
              <a:rPr lang="ru-RU" sz="1400" b="1" dirty="0" smtClean="0"/>
              <a:t>2.</a:t>
            </a:r>
            <a:r>
              <a:rPr lang="ru-RU" sz="1400" dirty="0" smtClean="0"/>
              <a:t>	</a:t>
            </a:r>
            <a:r>
              <a:rPr lang="ru-RU" sz="1400" dirty="0" err="1" smtClean="0"/>
              <a:t>Фебрильные</a:t>
            </a:r>
            <a:r>
              <a:rPr lang="ru-RU" sz="1400" dirty="0" smtClean="0"/>
              <a:t> судороги наиболее часто имеют место при острых респираторных заболеваниях – 72%, и острых кишечных инфекциях преимущественно вирусной этиологии – 24%. Среди этиологических агентов инфекционных заболеваний ведущее место занимают вирусы </a:t>
            </a:r>
            <a:r>
              <a:rPr lang="ru-RU" sz="1400" dirty="0" err="1" smtClean="0"/>
              <a:t>герпетической</a:t>
            </a:r>
            <a:r>
              <a:rPr lang="ru-RU" sz="1400" dirty="0" smtClean="0"/>
              <a:t> группы, в особенности ВГ 6 типа ; </a:t>
            </a:r>
            <a:r>
              <a:rPr lang="ru-RU" sz="1400" dirty="0" err="1" smtClean="0"/>
              <a:t>цитомегаловирус</a:t>
            </a:r>
            <a:r>
              <a:rPr lang="ru-RU" sz="1400" dirty="0" smtClean="0"/>
              <a:t>, вирус </a:t>
            </a:r>
            <a:r>
              <a:rPr lang="ru-RU" sz="1400" dirty="0" err="1" smtClean="0"/>
              <a:t>Эпштейна-Барр</a:t>
            </a:r>
            <a:r>
              <a:rPr lang="ru-RU" sz="1400" dirty="0" smtClean="0"/>
              <a:t> (ВЭБ).</a:t>
            </a:r>
          </a:p>
          <a:p>
            <a:r>
              <a:rPr lang="ru-RU" sz="1400" b="1" dirty="0" smtClean="0"/>
              <a:t>3.</a:t>
            </a:r>
            <a:r>
              <a:rPr lang="ru-RU" sz="1400" dirty="0" smtClean="0"/>
              <a:t>	При </a:t>
            </a:r>
            <a:r>
              <a:rPr lang="ru-RU" sz="1400" dirty="0" err="1" smtClean="0"/>
              <a:t>нейроинфекции</a:t>
            </a:r>
            <a:r>
              <a:rPr lang="ru-RU" sz="1400" dirty="0" smtClean="0"/>
              <a:t> судорожный синдром в первые 3 суток отражает как диффузное неспецифическое поражение мозга с явлениями отека и ишемии мозговой ткани, так очаговое инфекционно-опосредованное поражение нейронов мозга. Дебют судорожного синдрома после 3 суток свидетельствует о локальном внутричерепном патологическом процессе в паренхиме, сосудах и оболочках мозга. Важную помощь в дифференциации характера и локализации патологических изменений на всех этапах </a:t>
            </a:r>
            <a:r>
              <a:rPr lang="ru-RU" sz="1400" dirty="0" err="1" smtClean="0"/>
              <a:t>нейроинфекции</a:t>
            </a:r>
            <a:r>
              <a:rPr lang="ru-RU" sz="1400" dirty="0" smtClean="0"/>
              <a:t> в ЦНС  играют лучевые методы диагностики.</a:t>
            </a:r>
          </a:p>
          <a:p>
            <a:r>
              <a:rPr lang="ru-RU" sz="1400" b="1" dirty="0" smtClean="0"/>
              <a:t>4.</a:t>
            </a:r>
            <a:r>
              <a:rPr lang="ru-RU" sz="1400" dirty="0" smtClean="0"/>
              <a:t>	При </a:t>
            </a:r>
            <a:r>
              <a:rPr lang="ru-RU" sz="1400" dirty="0" err="1" smtClean="0"/>
              <a:t>ифекционных</a:t>
            </a:r>
            <a:r>
              <a:rPr lang="ru-RU" sz="1400" dirty="0" smtClean="0"/>
              <a:t> заболеваниях у детей встречаются как дебют эпилепсии, так и  рецидив ранее установленного эпилептического заболевания. Этому способствует снижение порога пароксизмальной готовности на фоне гипертермии, повышенной продукции </a:t>
            </a:r>
            <a:r>
              <a:rPr lang="ru-RU" sz="1400" dirty="0" err="1" smtClean="0"/>
              <a:t>провоспалительных</a:t>
            </a:r>
            <a:r>
              <a:rPr lang="ru-RU" sz="1400" dirty="0" smtClean="0"/>
              <a:t> </a:t>
            </a:r>
            <a:r>
              <a:rPr lang="ru-RU" sz="1400" dirty="0" err="1" smtClean="0"/>
              <a:t>цитокинов</a:t>
            </a:r>
            <a:r>
              <a:rPr lang="ru-RU" sz="1400" dirty="0" smtClean="0"/>
              <a:t> и </a:t>
            </a:r>
            <a:r>
              <a:rPr lang="ru-RU" sz="1400" dirty="0" err="1" smtClean="0"/>
              <a:t>дисметаболических</a:t>
            </a:r>
            <a:r>
              <a:rPr lang="ru-RU" sz="1400" dirty="0" smtClean="0"/>
              <a:t> нарушений в ткани мозга.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Судорожный синдром встречается при инфекционных заболеваниях у детей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7484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СУДОРОЖНЫЙ СИНДРОМ 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ЭТИОЛОГИЯ И ПАТОГЕНЕЗ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Инфекционные заболевания.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Менингит, </a:t>
            </a:r>
            <a:r>
              <a:rPr lang="ru-RU" dirty="0" err="1" smtClean="0"/>
              <a:t>менингоэнцефалит</a:t>
            </a:r>
            <a:r>
              <a:rPr lang="ru-RU" dirty="0" smtClean="0"/>
              <a:t>. </a:t>
            </a:r>
            <a:r>
              <a:rPr lang="ru-RU" dirty="0" err="1" smtClean="0"/>
              <a:t>Нейротоксикоз</a:t>
            </a:r>
            <a:r>
              <a:rPr lang="ru-RU" dirty="0" smtClean="0"/>
              <a:t> на фоне ОРВИ.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</a:t>
            </a:r>
            <a:r>
              <a:rPr lang="ru-RU" dirty="0" err="1" smtClean="0"/>
              <a:t>Фебрильные</a:t>
            </a:r>
            <a:r>
              <a:rPr lang="ru-RU" dirty="0" smtClean="0"/>
              <a:t> судороги.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Метаболические нарушение.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Гипогликемия. </a:t>
            </a:r>
            <a:r>
              <a:rPr lang="ru-RU" dirty="0" err="1" smtClean="0"/>
              <a:t>Гипокальциемия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</a:t>
            </a:r>
            <a:r>
              <a:rPr lang="ru-RU" dirty="0" err="1" smtClean="0"/>
              <a:t>Гипоксические</a:t>
            </a:r>
            <a:r>
              <a:rPr lang="ru-RU" dirty="0" smtClean="0"/>
              <a:t> судороги.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</a:t>
            </a:r>
            <a:r>
              <a:rPr lang="ru-RU" dirty="0" err="1" smtClean="0"/>
              <a:t>Аффективные-респираторные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При </a:t>
            </a:r>
            <a:r>
              <a:rPr lang="ru-RU" dirty="0" err="1" smtClean="0"/>
              <a:t>гипоксической</a:t>
            </a:r>
            <a:r>
              <a:rPr lang="ru-RU" dirty="0" smtClean="0"/>
              <a:t> энцефалопатии.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При дыхательной </a:t>
            </a:r>
            <a:r>
              <a:rPr lang="ru-RU" dirty="0" err="1" smtClean="0"/>
              <a:t>недостаточнойсти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При недостаточности кровообращения.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При коме любой этиологии.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Эпилепсия.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	Структурные судороги (на фоне органических поражений ЦНС).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Базовая  противосудорожная терапия  </a:t>
            </a:r>
            <a:r>
              <a:rPr lang="ru-RU" dirty="0" smtClean="0"/>
              <a:t>направлена на купирование судорожного синдрома в остром периоде заболевания и профилактику развития симптоматической эпилепсии в периоде реконвалесценции.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Применяются </a:t>
            </a:r>
            <a:r>
              <a:rPr lang="ru-RU" b="1" i="1" dirty="0" err="1" smtClean="0"/>
              <a:t>вальпроаты</a:t>
            </a:r>
            <a:r>
              <a:rPr lang="ru-RU" b="1" i="1" dirty="0" smtClean="0"/>
              <a:t> в стационаре внутривенно в дозе 6-15 мг/кг- 5 мин (</a:t>
            </a:r>
            <a:r>
              <a:rPr lang="ru-RU" b="1" i="1" dirty="0" err="1" smtClean="0"/>
              <a:t>болюсно</a:t>
            </a:r>
            <a:r>
              <a:rPr lang="ru-RU" b="1" i="1" dirty="0" smtClean="0"/>
              <a:t>) для купирования приступа судорог, затем поддерживающая </a:t>
            </a:r>
            <a:r>
              <a:rPr lang="ru-RU" b="1" i="1" dirty="0" err="1" smtClean="0"/>
              <a:t>инфузия</a:t>
            </a:r>
            <a:r>
              <a:rPr lang="ru-RU" b="1" i="1" dirty="0" smtClean="0"/>
              <a:t> -1-2 мг/кг/час (суммарно – 30 мг/кг/сутки), не более 2500 мг в сутки.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 В дальнейшем перевод на прием внутрь (сироп, капли, гранулы пролонгированного действия)- 20-40 мг/кг/</a:t>
            </a:r>
            <a:r>
              <a:rPr lang="ru-RU" b="1" i="1" dirty="0" err="1" smtClean="0"/>
              <a:t>cутки</a:t>
            </a:r>
            <a:r>
              <a:rPr lang="ru-RU" b="1" i="1" dirty="0" smtClean="0"/>
              <a:t>. </a:t>
            </a:r>
          </a:p>
          <a:p>
            <a:r>
              <a:rPr lang="ru-RU" dirty="0" smtClean="0"/>
              <a:t>При  </a:t>
            </a:r>
            <a:r>
              <a:rPr lang="ru-RU" dirty="0" err="1" smtClean="0"/>
              <a:t>неосложненных</a:t>
            </a:r>
            <a:r>
              <a:rPr lang="ru-RU" dirty="0" smtClean="0"/>
              <a:t> </a:t>
            </a:r>
            <a:r>
              <a:rPr lang="ru-RU" dirty="0" err="1" smtClean="0"/>
              <a:t>фебрильных</a:t>
            </a:r>
            <a:r>
              <a:rPr lang="ru-RU" dirty="0" smtClean="0"/>
              <a:t> судорогах у детей первых 3 лет жизни возможно применение барбитуратов (</a:t>
            </a:r>
            <a:r>
              <a:rPr lang="ru-RU" dirty="0" err="1" smtClean="0"/>
              <a:t>фенобарбитал</a:t>
            </a:r>
            <a:r>
              <a:rPr lang="ru-RU" dirty="0" smtClean="0"/>
              <a:t>) из расчета 5 – 10 мг/кг/</a:t>
            </a:r>
            <a:r>
              <a:rPr lang="ru-RU" dirty="0" err="1" smtClean="0"/>
              <a:t>сут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При статусном течении </a:t>
            </a:r>
            <a:r>
              <a:rPr lang="ru-RU" dirty="0" err="1" smtClean="0"/>
              <a:t>фенобарбитал</a:t>
            </a:r>
            <a:r>
              <a:rPr lang="ru-RU" dirty="0" smtClean="0"/>
              <a:t>  внутривенно в дозе 10 – 20 мг/кг/</a:t>
            </a:r>
            <a:r>
              <a:rPr lang="ru-RU" dirty="0" err="1" smtClean="0"/>
              <a:t>сут</a:t>
            </a:r>
            <a:r>
              <a:rPr lang="ru-RU" dirty="0" smtClean="0"/>
              <a:t> с последующим переходом на </a:t>
            </a:r>
            <a:r>
              <a:rPr lang="ru-RU" dirty="0" err="1" smtClean="0"/>
              <a:t>пероральный</a:t>
            </a:r>
            <a:r>
              <a:rPr lang="ru-RU" dirty="0" smtClean="0"/>
              <a:t> прием 5 мг/кг/сутки.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5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+mj-lt"/>
              </a:rPr>
              <a:t>Клиническая картина менингита, </a:t>
            </a:r>
            <a:r>
              <a:rPr lang="ru-RU" sz="2800" b="1" i="1" dirty="0" err="1" smtClean="0">
                <a:latin typeface="+mj-lt"/>
              </a:rPr>
              <a:t>менингоэнцефалита</a:t>
            </a:r>
            <a:endParaRPr lang="ru-RU" sz="28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9"/>
            <a:ext cx="37444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При возникновении менингита 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резкое беспокойство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многократная рвота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ригидность затылочных мышц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положительные </a:t>
            </a:r>
            <a:r>
              <a:rPr lang="ru-RU" sz="2000" dirty="0" err="1" smtClean="0">
                <a:latin typeface="+mj-lt"/>
                <a:cs typeface="Arial" pitchFamily="34" charset="0"/>
              </a:rPr>
              <a:t>менингиальные</a:t>
            </a:r>
            <a:r>
              <a:rPr lang="ru-RU" sz="2000" dirty="0" smtClean="0">
                <a:latin typeface="+mj-lt"/>
                <a:cs typeface="Arial" pitchFamily="34" charset="0"/>
              </a:rPr>
              <a:t> знаки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гиперестезия, 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выбухание большого родничка, </a:t>
            </a:r>
          </a:p>
          <a:p>
            <a:pPr lvl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err="1" smtClean="0">
                <a:latin typeface="+mj-lt"/>
                <a:cs typeface="Arial" pitchFamily="34" charset="0"/>
              </a:rPr>
              <a:t>клонические</a:t>
            </a:r>
            <a:r>
              <a:rPr lang="ru-RU" sz="2000" dirty="0" smtClean="0">
                <a:latin typeface="+mj-lt"/>
                <a:cs typeface="Arial" pitchFamily="34" charset="0"/>
              </a:rPr>
              <a:t> судороги, нарушение сознания.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916833"/>
            <a:ext cx="4572000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При вовлечении в патологический процесс вещества мозга и развитии </a:t>
            </a:r>
            <a:r>
              <a:rPr lang="ru-RU" sz="2000" b="1" dirty="0" err="1" smtClean="0">
                <a:latin typeface="+mj-lt"/>
                <a:cs typeface="Arial" pitchFamily="34" charset="0"/>
              </a:rPr>
              <a:t>менингоэнцефалита</a:t>
            </a:r>
            <a:r>
              <a:rPr lang="ru-RU" sz="2000" dirty="0" smtClean="0">
                <a:latin typeface="+mj-lt"/>
                <a:cs typeface="Arial" pitchFamily="34" charset="0"/>
              </a:rPr>
              <a:t> появляются </a:t>
            </a:r>
            <a:r>
              <a:rPr lang="ru-RU" sz="2000" u="sng" dirty="0" smtClean="0">
                <a:latin typeface="+mj-lt"/>
                <a:cs typeface="Arial" pitchFamily="34" charset="0"/>
              </a:rPr>
              <a:t>очаговые симптомы: 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анизокория, 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птоз век, 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нистагм, 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патологические рефлексы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судороги и др. 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j-lt"/>
                <a:cs typeface="Arial" pitchFamily="34" charset="0"/>
              </a:rPr>
              <a:t>Возможны психические нарушения: бред, галлюцинация, возбуждение и депрессия</a:t>
            </a:r>
            <a:endParaRPr lang="ru-RU" sz="20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05148ba14c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1"/>
            <a:ext cx="7705725" cy="5627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996953"/>
            <a:ext cx="7920880" cy="3185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Лобная доля</a:t>
            </a:r>
            <a:r>
              <a:rPr lang="ru-RU" dirty="0" smtClean="0"/>
              <a:t>. Функция долей связана с организацией произвольных движений, двигательных механизмов речи, регуляцией сложных форм поведения, процессов мышления.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Теменная доля</a:t>
            </a:r>
            <a:r>
              <a:rPr lang="ru-RU" dirty="0" smtClean="0"/>
              <a:t>. Функция теменной доли связана с восприятием и анализом чувствительных раздражений, регуляцией целенаправленных движений.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Височная доля</a:t>
            </a:r>
            <a:r>
              <a:rPr lang="ru-RU" dirty="0" smtClean="0"/>
              <a:t>. Функция височной доли связана с восприятием слуховых, вкусовых, обонятельных ощущений, анализом и синтезом речевых звуков, механизмом памяти.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Затылочная доля</a:t>
            </a:r>
            <a:r>
              <a:rPr lang="ru-RU" dirty="0" smtClean="0"/>
              <a:t>. Функция затылочной доли связана с восприятием и переработкой зрительной информации.</a:t>
            </a:r>
          </a:p>
        </p:txBody>
      </p:sp>
      <p:pic>
        <p:nvPicPr>
          <p:cNvPr id="3" name="Picture 2" descr="205148ba14c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528392" cy="2576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052737"/>
            <a:ext cx="8229600" cy="482453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По срокам возникновения: </a:t>
            </a:r>
            <a:r>
              <a:rPr lang="ru-RU" sz="2000" b="1" i="1" u="sng" dirty="0" smtClean="0"/>
              <a:t>Первичные</a:t>
            </a:r>
            <a:r>
              <a:rPr lang="ru-RU" sz="2000" dirty="0" smtClean="0"/>
              <a:t> - самостоятельные заболевания. </a:t>
            </a:r>
            <a:r>
              <a:rPr lang="ru-RU" sz="2000" b="1" i="1" u="sng" dirty="0" smtClean="0"/>
              <a:t>Вторичные -</a:t>
            </a:r>
            <a:r>
              <a:rPr lang="ru-RU" sz="2000" dirty="0" smtClean="0"/>
              <a:t> заболевания, возникающие на фоне основного заболевания (однако данное деление весьма условно). </a:t>
            </a:r>
            <a:r>
              <a:rPr lang="ru-RU" sz="2000" b="1" i="1" u="sng" dirty="0" smtClean="0"/>
              <a:t>Врожденные  </a:t>
            </a:r>
            <a:r>
              <a:rPr lang="ru-RU" sz="2000" dirty="0" smtClean="0"/>
              <a:t>– развиваются при внутриутробном или </a:t>
            </a:r>
            <a:r>
              <a:rPr lang="ru-RU" sz="2000" dirty="0" err="1" smtClean="0"/>
              <a:t>интранатальном</a:t>
            </a:r>
            <a:r>
              <a:rPr lang="ru-RU" sz="2000" dirty="0" smtClean="0"/>
              <a:t> </a:t>
            </a:r>
            <a:r>
              <a:rPr lang="ru-RU" sz="2000" dirty="0" err="1" smtClean="0"/>
              <a:t>инфициро-вании</a:t>
            </a:r>
            <a:r>
              <a:rPr lang="ru-RU" sz="2000" dirty="0" smtClean="0"/>
              <a:t> плода. Приобретенные – при инфицировании после рождения ребенка.</a:t>
            </a:r>
          </a:p>
          <a:p>
            <a:endParaRPr lang="ru-RU" sz="13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ЭНЦЕФАЛИТОВ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/>
              <a:t>По этиологии: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i="1" u="sng" dirty="0" smtClean="0"/>
              <a:t>С уточненной этиологией</a:t>
            </a:r>
            <a:r>
              <a:rPr lang="ru-RU" sz="3600" dirty="0" smtClean="0"/>
              <a:t>: клещевые (вирус клещевого энцефалита, </a:t>
            </a:r>
            <a:r>
              <a:rPr lang="ru-RU" sz="3600" dirty="0" err="1" smtClean="0"/>
              <a:t>Повассан</a:t>
            </a:r>
            <a:r>
              <a:rPr lang="ru-RU" sz="3600" dirty="0" smtClean="0"/>
              <a:t>); </a:t>
            </a:r>
            <a:r>
              <a:rPr lang="ru-RU" sz="3600" dirty="0" err="1" smtClean="0"/>
              <a:t>ко-мариные</a:t>
            </a:r>
            <a:r>
              <a:rPr lang="ru-RU" sz="3600" dirty="0" smtClean="0"/>
              <a:t> (вирус Японского энцефалита, вирус Венесуэльского энцефалита, вирус лихорадки западного Нила и др.);  энтеровирусные (</a:t>
            </a:r>
            <a:r>
              <a:rPr lang="ru-RU" sz="3600" dirty="0" err="1" smtClean="0"/>
              <a:t>энтеровирусы</a:t>
            </a:r>
            <a:r>
              <a:rPr lang="ru-RU" sz="3600" dirty="0" smtClean="0"/>
              <a:t>, вирусы ЭКХО, </a:t>
            </a:r>
            <a:r>
              <a:rPr lang="ru-RU" sz="3600" dirty="0" err="1" smtClean="0"/>
              <a:t>Коксаки</a:t>
            </a:r>
            <a:r>
              <a:rPr lang="ru-RU" sz="3600" dirty="0" smtClean="0"/>
              <a:t>); краснушные; коревые; </a:t>
            </a:r>
            <a:r>
              <a:rPr lang="ru-RU" sz="3600" dirty="0" err="1" smtClean="0"/>
              <a:t>паротитные</a:t>
            </a:r>
            <a:r>
              <a:rPr lang="ru-RU" sz="3600" dirty="0" smtClean="0"/>
              <a:t>; гриппозные; аденовирусные; </a:t>
            </a:r>
            <a:r>
              <a:rPr lang="ru-RU" sz="3600" dirty="0" err="1" smtClean="0"/>
              <a:t>парвовирусные</a:t>
            </a:r>
            <a:r>
              <a:rPr lang="ru-RU" sz="3600" dirty="0" smtClean="0"/>
              <a:t>; а также вызванные вирусами бешенства, ВИЧ, JC. 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i="1" u="sng" dirty="0" smtClean="0"/>
              <a:t>Смешанные </a:t>
            </a:r>
            <a:r>
              <a:rPr lang="ru-RU" sz="3600" dirty="0" smtClean="0"/>
              <a:t>(вирусно-вирусные, вирусно-бактериальные, </a:t>
            </a:r>
            <a:r>
              <a:rPr lang="ru-RU" sz="3600" dirty="0" err="1" smtClean="0"/>
              <a:t>вирусно-риккесиозные</a:t>
            </a:r>
            <a:r>
              <a:rPr lang="ru-RU" sz="3600" dirty="0" smtClean="0"/>
              <a:t> и другие)</a:t>
            </a:r>
          </a:p>
          <a:p>
            <a:pPr>
              <a:buFont typeface="Wingdings" pitchFamily="2" charset="2"/>
              <a:buChar char="Ø"/>
            </a:pPr>
            <a:r>
              <a:rPr lang="ru-RU" sz="3600" b="1" i="1" u="sng" dirty="0" smtClean="0"/>
              <a:t>С </a:t>
            </a:r>
            <a:r>
              <a:rPr lang="ru-RU" sz="3600" b="1" i="1" u="sng" dirty="0" err="1" smtClean="0"/>
              <a:t>неуточненной</a:t>
            </a:r>
            <a:r>
              <a:rPr lang="ru-RU" sz="3600" b="1" i="1" u="sng" dirty="0" smtClean="0"/>
              <a:t> </a:t>
            </a:r>
            <a:r>
              <a:rPr lang="ru-RU" sz="3600" dirty="0" smtClean="0"/>
              <a:t>(предположительно вирусной этиологией): энцефалит </a:t>
            </a:r>
            <a:r>
              <a:rPr lang="ru-RU" sz="3600" dirty="0" err="1" smtClean="0"/>
              <a:t>Расмуссена</a:t>
            </a:r>
            <a:r>
              <a:rPr lang="ru-RU" sz="3600" dirty="0" smtClean="0"/>
              <a:t>, </a:t>
            </a:r>
            <a:r>
              <a:rPr lang="ru-RU" sz="3600" dirty="0" err="1" smtClean="0"/>
              <a:t>энцефалит</a:t>
            </a:r>
            <a:r>
              <a:rPr lang="ru-RU" sz="3600" dirty="0" smtClean="0"/>
              <a:t> </a:t>
            </a:r>
            <a:r>
              <a:rPr lang="ru-RU" sz="3600" dirty="0" err="1" smtClean="0"/>
              <a:t>Экономо</a:t>
            </a:r>
            <a:r>
              <a:rPr lang="ru-RU" sz="36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i="1" u="sng" dirty="0" err="1" smtClean="0"/>
              <a:t>Поствакцинальные</a:t>
            </a:r>
            <a:r>
              <a:rPr lang="ru-RU" sz="3600" dirty="0" smtClean="0"/>
              <a:t>: после коревой, краснушной, </a:t>
            </a:r>
            <a:r>
              <a:rPr lang="ru-RU" sz="3600" dirty="0" err="1" smtClean="0"/>
              <a:t>паротитной</a:t>
            </a:r>
            <a:r>
              <a:rPr lang="ru-RU" sz="3600" dirty="0" smtClean="0"/>
              <a:t>, полиомиелитной  вакцинаций (связаны с вакцинными штаммами вирусов).</a:t>
            </a:r>
          </a:p>
          <a:p>
            <a:pPr>
              <a:buFont typeface="Wingdings" pitchFamily="2" charset="2"/>
              <a:buChar char="q"/>
            </a:pPr>
            <a:endParaRPr lang="ru-RU" sz="36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ЭНЦЕФАЛИТОВ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По  течению</a:t>
            </a:r>
            <a:r>
              <a:rPr lang="ru-RU" sz="2000" dirty="0" smtClean="0"/>
              <a:t>, темпу развития и длительности нарастания неврологической симптоматики: </a:t>
            </a:r>
            <a:r>
              <a:rPr lang="ru-RU" sz="2000" dirty="0" err="1" smtClean="0"/>
              <a:t>сверхострое</a:t>
            </a:r>
            <a:r>
              <a:rPr lang="ru-RU" sz="2000" dirty="0" smtClean="0"/>
              <a:t>, острое, затяжное, хроническое.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u="sng" dirty="0" err="1" smtClean="0"/>
              <a:t>сверхострые</a:t>
            </a:r>
            <a:r>
              <a:rPr lang="ru-RU" sz="2000" b="1" i="1" u="sng" dirty="0" smtClean="0"/>
              <a:t> </a:t>
            </a:r>
            <a:r>
              <a:rPr lang="ru-RU" sz="2000" dirty="0" smtClean="0"/>
              <a:t>– нарастание симптомов в течение нескольких часов;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u="sng" dirty="0" smtClean="0"/>
              <a:t>острое </a:t>
            </a:r>
            <a:r>
              <a:rPr lang="ru-RU" sz="2000" dirty="0" smtClean="0"/>
              <a:t>– до 2 недель (чаще 3-5 дней);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u="sng" dirty="0" smtClean="0"/>
              <a:t>затяжное </a:t>
            </a:r>
            <a:r>
              <a:rPr lang="ru-RU" sz="2000" dirty="0" smtClean="0"/>
              <a:t>-  от 2 недель до 3-4 месяцев;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u="sng" dirty="0" smtClean="0"/>
              <a:t>хроническое </a:t>
            </a:r>
            <a:r>
              <a:rPr lang="ru-RU" sz="2000" dirty="0" smtClean="0"/>
              <a:t>– более 6 месяцев.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ЭНЦЕФАЛИТОВ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sz="5000" b="1" dirty="0" smtClean="0"/>
          </a:p>
          <a:p>
            <a:r>
              <a:rPr lang="ru-RU" sz="5000" b="1" dirty="0" smtClean="0"/>
              <a:t>По локализации</a:t>
            </a:r>
            <a:r>
              <a:rPr lang="ru-RU" sz="5000" dirty="0" smtClean="0"/>
              <a:t>:  полушария большого мозга (корковый, подкорковый), ствол (стволовой),  мозжечок (церебеллярный).</a:t>
            </a:r>
          </a:p>
          <a:p>
            <a:endParaRPr lang="ru-RU" sz="5000" dirty="0" smtClean="0"/>
          </a:p>
          <a:p>
            <a:r>
              <a:rPr lang="ru-RU" sz="5000" b="1" dirty="0" smtClean="0"/>
              <a:t>По распространенности</a:t>
            </a:r>
            <a:r>
              <a:rPr lang="ru-RU" sz="5000" dirty="0" smtClean="0"/>
              <a:t>: </a:t>
            </a:r>
            <a:r>
              <a:rPr lang="ru-RU" sz="5000" dirty="0" err="1" smtClean="0"/>
              <a:t>лейкоэнцефалит</a:t>
            </a:r>
            <a:r>
              <a:rPr lang="ru-RU" sz="5000" dirty="0" smtClean="0"/>
              <a:t> (поражение белого вещества): </a:t>
            </a:r>
            <a:r>
              <a:rPr lang="ru-RU" sz="5000" dirty="0" err="1" smtClean="0"/>
              <a:t>одноочаговый</a:t>
            </a:r>
            <a:r>
              <a:rPr lang="ru-RU" sz="5000" dirty="0" smtClean="0"/>
              <a:t>, диффузный, диссеминированный; полиоэнцефалиты (поражение серого вещества), панэнцефалит (поражение всех структур головного мозга), </a:t>
            </a:r>
          </a:p>
          <a:p>
            <a:endParaRPr lang="ru-RU" sz="5000" dirty="0" smtClean="0"/>
          </a:p>
          <a:p>
            <a:r>
              <a:rPr lang="ru-RU" sz="5000" b="1" dirty="0" smtClean="0"/>
              <a:t>По характеру поражения</a:t>
            </a:r>
            <a:r>
              <a:rPr lang="ru-RU" sz="5000" dirty="0" smtClean="0"/>
              <a:t>:  некротический, воспалительный, </a:t>
            </a:r>
            <a:r>
              <a:rPr lang="ru-RU" sz="5000" dirty="0" err="1" smtClean="0"/>
              <a:t>демиелинизирующий</a:t>
            </a:r>
            <a:r>
              <a:rPr lang="ru-RU" sz="5000" dirty="0" smtClean="0"/>
              <a:t>, </a:t>
            </a:r>
            <a:r>
              <a:rPr lang="ru-RU" sz="5000" dirty="0" err="1" smtClean="0"/>
              <a:t>склерозирующий</a:t>
            </a:r>
            <a:r>
              <a:rPr lang="ru-RU" sz="5000" dirty="0" smtClean="0"/>
              <a:t>; геморрагический; ишемический;  с </a:t>
            </a:r>
            <a:r>
              <a:rPr lang="ru-RU" sz="5000" dirty="0" err="1" smtClean="0"/>
              <a:t>васкулитом</a:t>
            </a:r>
            <a:r>
              <a:rPr lang="ru-RU" sz="5000" dirty="0" smtClean="0"/>
              <a:t> и без </a:t>
            </a:r>
            <a:r>
              <a:rPr lang="ru-RU" sz="5000" dirty="0" err="1" smtClean="0"/>
              <a:t>васкулита</a:t>
            </a:r>
            <a:r>
              <a:rPr lang="ru-RU" sz="5000" dirty="0" smtClean="0"/>
              <a:t>.</a:t>
            </a:r>
          </a:p>
          <a:p>
            <a:endParaRPr lang="ru-RU" sz="50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ЭНЦЕФАЛИТОВ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187</TotalTime>
  <Words>2101</Words>
  <Application>Microsoft Office PowerPoint</Application>
  <PresentationFormat>Экран (4:3)</PresentationFormat>
  <Paragraphs>232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Неврологический статус детей с менингоэнцефалитами.   Дифференциальный диагноз.   Вопросы базовой противосудорожной терапии</vt:lpstr>
      <vt:lpstr>Слайд 2</vt:lpstr>
      <vt:lpstr>Слайд 3</vt:lpstr>
      <vt:lpstr>Слайд 4</vt:lpstr>
      <vt:lpstr>Слайд 5</vt:lpstr>
      <vt:lpstr> КЛАССИФИКАЦИЯ ЭНЦЕФАЛИТОВ </vt:lpstr>
      <vt:lpstr> КЛАССИФИКАЦИЯ ЭНЦЕФАЛИТОВ </vt:lpstr>
      <vt:lpstr> КЛАССИФИКАЦИЯ ЭНЦЕФАЛИТОВ </vt:lpstr>
      <vt:lpstr> КЛАССИФИКАЦИЯ ЭНЦЕФАЛИТОВ </vt:lpstr>
      <vt:lpstr> КЛАССИФИКАЦИЯ ЭНЦЕФАЛИТОВ </vt:lpstr>
      <vt:lpstr>Дифференциальная диагностика  менингоэнцефалита</vt:lpstr>
      <vt:lpstr>Слайд 12</vt:lpstr>
      <vt:lpstr>Слайд 13</vt:lpstr>
      <vt:lpstr>Слайд 14</vt:lpstr>
      <vt:lpstr>  Клиническая картина заболевания важна для проведения дифференциального диагноза </vt:lpstr>
      <vt:lpstr>Инструментальная диагностика в настоящее время является основой дифференциального диагноза. </vt:lpstr>
      <vt:lpstr>Слайд 17</vt:lpstr>
      <vt:lpstr>Слайд 18</vt:lpstr>
      <vt:lpstr>МРТ с контрастированием  (НИИДИ, 2009)</vt:lpstr>
      <vt:lpstr>Исследование ЦСЖ является обязательным для диагностики и дифференциальной диагностики. Как правило, выявление плеоцитоза является фактором, позволяющим подтвердить диагноз.</vt:lpstr>
      <vt:lpstr>Слайд 21</vt:lpstr>
      <vt:lpstr>Судорожный синдром встречается при инфекционных заболеваниях у детей</vt:lpstr>
      <vt:lpstr>Слайд 23</vt:lpstr>
      <vt:lpstr>Слайд 24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Неврологический статус детей с менингоэнцефалитами.   Дифференциальный диагноз.   Вопросы базовой противосудорожной терапии</dc:title>
  <dc:creator>Вячеслав</dc:creator>
  <cp:lastModifiedBy>Вячеслав</cp:lastModifiedBy>
  <cp:revision>20</cp:revision>
  <dcterms:created xsi:type="dcterms:W3CDTF">2016-09-14T17:29:11Z</dcterms:created>
  <dcterms:modified xsi:type="dcterms:W3CDTF">2016-09-14T21:52:45Z</dcterms:modified>
</cp:coreProperties>
</file>